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8" r:id="rId2"/>
  </p:sldMasterIdLst>
  <p:notesMasterIdLst>
    <p:notesMasterId r:id="rId29"/>
  </p:notesMasterIdLst>
  <p:sldIdLst>
    <p:sldId id="288" r:id="rId3"/>
    <p:sldId id="258" r:id="rId4"/>
    <p:sldId id="259" r:id="rId5"/>
    <p:sldId id="260" r:id="rId6"/>
    <p:sldId id="261" r:id="rId7"/>
    <p:sldId id="262" r:id="rId8"/>
    <p:sldId id="289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  <p:sldId id="290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D7D2CD-6668-4F2E-B9E6-0739715C9AA8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CBF64-F071-464C-B509-22EB36C5CF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0" y="2226503"/>
            <a:ext cx="591767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0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98080" y="1828800"/>
            <a:ext cx="990599" cy="22865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08" y="3264408"/>
            <a:ext cx="3859795" cy="228660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3537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4961454"/>
            <a:ext cx="642200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5528192"/>
            <a:ext cx="6422004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6522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2005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56762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647430" y="651690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069418" y="2900292"/>
            <a:ext cx="619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60" y="927099"/>
            <a:ext cx="6160385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8" y="3809278"/>
            <a:ext cx="5646143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6"/>
            <a:ext cx="6343673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3087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2057400"/>
            <a:ext cx="6422005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55949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423593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89200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4"/>
            <a:ext cx="2313432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5614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1" y="3147164"/>
            <a:ext cx="23189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2489200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0935" y="3147164"/>
            <a:ext cx="2316625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643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927100"/>
            <a:ext cx="6345260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4179596"/>
            <a:ext cx="231343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9055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439" y="4837558"/>
            <a:ext cx="231343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11125" y="4179595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53189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11125" y="484820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58642" y="4179596"/>
            <a:ext cx="23189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08641" y="2489200"/>
            <a:ext cx="2015144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58642" y="4837558"/>
            <a:ext cx="23189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63758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1301" y="6387910"/>
            <a:ext cx="990599" cy="228659"/>
          </a:xfrm>
        </p:spPr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6133" y="6387910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48635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20420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14867" y="402165"/>
            <a:ext cx="4610565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299309" y="1765596"/>
            <a:ext cx="5995993" cy="3326809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144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74928" y="1447799"/>
            <a:ext cx="1113516" cy="4572001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738" y="1447799"/>
            <a:ext cx="4416936" cy="45720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8546" y="6365498"/>
            <a:ext cx="3859795" cy="22866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11924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72101-25A3-41EE-8F11-F14D3267D2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FA03E-740D-43DC-BB80-24E72244F33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52F69-23DF-4DA6-B2AB-533AE6CCBC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407AC-92A2-4658-BAD1-1B00532FB8E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343672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36186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26492-C082-4705-A6C7-5A3F56A1462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64D8E-81F3-4AE1-9F04-2BCBD2B5B6C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1AA05-61E5-4825-B8EA-96A3A2D05DD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0EBCE-EBB2-468F-9876-B84F8B669A5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33318-2087-4019-B2A3-22CBF9A97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32B41-0097-4777-B114-96FC3AD7A66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E5B6E-DE9D-4E62-B259-E745ABA948E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64160-C4DB-46E3-B0E9-9AEB306ABAB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2A050-25B1-4703-A252-EB04FB670DA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46B9-8223-4645-A096-17F4CF3A381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1D4A6-FFBB-43C5-BB16-FD49817022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B9849-EB3C-4F70-A0DA-48F55AE1986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BDD241-FBDF-43E6-9495-798E40FA821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22A9D-9DD6-4EFF-820C-C9B0D12E2B7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335E6-10F8-426C-8EAA-02092FF934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1C42D-522A-497A-AF99-C597E431779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F08E0-7138-4604-9CDC-5ADF948D39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17245-3E69-476A-BB90-430CBC6912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981200"/>
            <a:ext cx="7543800" cy="41148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54D97-0118-4197-AC8A-3BE4C5BF9C2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534" y="2257588"/>
            <a:ext cx="3090672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8"/>
            <a:ext cx="3082516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031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200"/>
            <a:ext cx="3636980" cy="35306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489203"/>
            <a:ext cx="3636980" cy="3530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32143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9918" y="2489200"/>
            <a:ext cx="3633502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40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5835"/>
            <a:ext cx="3636980" cy="27739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693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82823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80055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90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7800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1" y="3086845"/>
            <a:ext cx="2712589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440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381390"/>
            <a:ext cx="2987089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086100"/>
            <a:ext cx="2987089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418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588" y="0"/>
            <a:ext cx="9145588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 cstate="print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5260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4382" y="2489200"/>
            <a:ext cx="6345260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74443" y="6365498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283B50AD-FCB5-44AB-ACE2-A5EBF34C8257}" type="datetimeFigureOut">
              <a:rPr lang="en-US" smtClean="0"/>
              <a:pPr/>
              <a:t>2/20/2024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7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678616" y="295730"/>
            <a:ext cx="791308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F39DFEAA-7127-4AF0-A7B1-BA0B95B8D3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7190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43BF373-09C4-4103-AAE2-6F0D98B3BD8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7B0795-E463-4ABE-BD8A-12AA251B102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ubtitle 2"/>
          <p:cNvSpPr>
            <a:spLocks noGrp="1"/>
          </p:cNvSpPr>
          <p:nvPr>
            <p:ph type="subTitle" idx="1"/>
          </p:nvPr>
        </p:nvSpPr>
        <p:spPr>
          <a:xfrm>
            <a:off x="2411413" y="5516563"/>
            <a:ext cx="4529137" cy="1031875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sr-Cyrl-CS" sz="2400" b="1" smtClean="0">
                <a:solidFill>
                  <a:schemeClr val="tx1"/>
                </a:solidFill>
              </a:rPr>
              <a:t>проф. др Владимир Живковић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5123" name="Text Box 7"/>
          <p:cNvSpPr txBox="1">
            <a:spLocks noChangeArrowheads="1"/>
          </p:cNvSpPr>
          <p:nvPr/>
        </p:nvSpPr>
        <p:spPr bwMode="auto">
          <a:xfrm>
            <a:off x="2319716" y="1262063"/>
            <a:ext cx="44458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b="1" dirty="0" smtClean="0">
                <a:solidFill>
                  <a:prstClr val="black"/>
                </a:solidFill>
                <a:cs typeface="Arial" pitchFamily="34" charset="0"/>
              </a:rPr>
              <a:t>Интегрисане академске студије </a:t>
            </a:r>
            <a:r>
              <a:rPr lang="sr-Cyrl-RS" b="1" dirty="0" smtClean="0">
                <a:solidFill>
                  <a:prstClr val="black"/>
                </a:solidFill>
                <a:cs typeface="Arial" pitchFamily="34" charset="0"/>
              </a:rPr>
              <a:t>медицин</a:t>
            </a:r>
            <a:r>
              <a:rPr lang="sr-Cyrl-CS" b="1" dirty="0" smtClean="0">
                <a:solidFill>
                  <a:prstClr val="black"/>
                </a:solidFill>
                <a:cs typeface="Arial" pitchFamily="34" charset="0"/>
              </a:rPr>
              <a:t>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sr-Cyrl-CS" b="1" dirty="0" smtClean="0">
                <a:solidFill>
                  <a:prstClr val="black"/>
                </a:solidFill>
                <a:cs typeface="Arial" pitchFamily="34" charset="0"/>
              </a:rPr>
              <a:t>СПОРТСКА МЕДИЦИНА</a:t>
            </a:r>
            <a:endParaRPr lang="en-US" b="1" dirty="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5124" name="Rectangle 9"/>
          <p:cNvSpPr>
            <a:spLocks noChangeArrowheads="1"/>
          </p:cNvSpPr>
          <p:nvPr/>
        </p:nvSpPr>
        <p:spPr bwMode="auto">
          <a:xfrm>
            <a:off x="1187450" y="2636838"/>
            <a:ext cx="6624638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000000"/>
                </a:solidFill>
                <a:cs typeface="Arial" pitchFamily="34" charset="0"/>
              </a:rPr>
              <a:t>4</a:t>
            </a:r>
            <a:r>
              <a:rPr lang="sr-Cyrl-CS" sz="2200" b="1" dirty="0" smtClean="0">
                <a:solidFill>
                  <a:srgbClr val="000000"/>
                </a:solidFill>
                <a:cs typeface="Arial" pitchFamily="34" charset="0"/>
              </a:rPr>
              <a:t>. наставна јединица (</a:t>
            </a:r>
            <a:r>
              <a:rPr lang="sr-Cyrl-RS" sz="2200" b="1" dirty="0" smtClean="0">
                <a:solidFill>
                  <a:srgbClr val="000000"/>
                </a:solidFill>
                <a:cs typeface="Arial" pitchFamily="34" charset="0"/>
              </a:rPr>
              <a:t>четврт</a:t>
            </a:r>
            <a:r>
              <a:rPr lang="sr-Cyrl-CS" sz="2200" b="1" dirty="0" smtClean="0">
                <a:solidFill>
                  <a:srgbClr val="000000"/>
                </a:solidFill>
                <a:cs typeface="Arial" pitchFamily="34" charset="0"/>
              </a:rPr>
              <a:t>а недеља):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000000"/>
                </a:solidFill>
                <a:cs typeface="Arial" pitchFamily="34" charset="0"/>
              </a:rPr>
              <a:t>АДАПТАЦИОНА РЕАКЦИЈА ОРГАНИЗМА НА ТРЕНИНГ</a:t>
            </a:r>
            <a:endParaRPr lang="sr-Latn-CS" sz="4400" b="1" dirty="0" smtClean="0">
              <a:solidFill>
                <a:srgbClr val="000000"/>
              </a:solidFill>
              <a:cs typeface="Arial" pitchFamily="34" charset="0"/>
            </a:endParaRPr>
          </a:p>
        </p:txBody>
      </p:sp>
      <p:pic>
        <p:nvPicPr>
          <p:cNvPr id="5125" name="Picture 7" descr="E:\DOKUMENTI\Nimda dokumenti\memo gr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150" y="333375"/>
            <a:ext cx="5329238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АНАЕРОБНИ </a:t>
            </a:r>
            <a:r>
              <a:rPr lang="ru-RU" dirty="0"/>
              <a:t>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44681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Анаеробни систем се користи током свих физичких напора до крајњих граница. Постоје два анаеробна система доступна нашем организму: </a:t>
            </a:r>
            <a:endParaRPr lang="ru-RU" dirty="0" smtClean="0"/>
          </a:p>
          <a:p>
            <a:r>
              <a:rPr lang="ru-RU" dirty="0" smtClean="0"/>
              <a:t>Фосфагени систем (аденозин-трифосфат </a:t>
            </a:r>
            <a:r>
              <a:rPr lang="ru-RU" dirty="0"/>
              <a:t>– креатин-фосфат (ATP–PCr</a:t>
            </a:r>
            <a:r>
              <a:rPr lang="ru-RU" dirty="0" smtClean="0"/>
              <a:t>))</a:t>
            </a:r>
          </a:p>
          <a:p>
            <a:r>
              <a:rPr lang="ru-RU" dirty="0" smtClean="0"/>
              <a:t>Систем </a:t>
            </a:r>
            <a:r>
              <a:rPr lang="ru-RU" dirty="0"/>
              <a:t>анаеробна гликолиза – млечна </a:t>
            </a:r>
            <a:r>
              <a:rPr lang="ru-RU" dirty="0" smtClean="0"/>
              <a:t>киселина. </a:t>
            </a:r>
            <a:endParaRPr lang="ru-RU" dirty="0" smtClean="0"/>
          </a:p>
          <a:p>
            <a:r>
              <a:rPr lang="ru-RU" dirty="0" smtClean="0"/>
              <a:t>Систем </a:t>
            </a:r>
            <a:r>
              <a:rPr lang="ru-RU" dirty="0"/>
              <a:t>ATP–PCr користи се за напоре који трају мање од 10 секунди, док се анаеробни гликолизни систем користи за напоре у трајању од 10 секунди до неколико минута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04805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АНАЕРОБНИ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/>
              <a:t>Анаеробни тренинг подразумева интензивну физичку активност која покреће анаеробне системе за добијање енергије. </a:t>
            </a:r>
            <a:endParaRPr lang="ru-RU" dirty="0" smtClean="0"/>
          </a:p>
          <a:p>
            <a:r>
              <a:rPr lang="ru-RU" dirty="0" smtClean="0"/>
              <a:t>Анаеробни </a:t>
            </a:r>
            <a:r>
              <a:rPr lang="ru-RU" dirty="0"/>
              <a:t>тренинг зато служи за повећање ефикасности анаеробног метаболичког система, снаге и брзине. Најчешће се користи у спортовима који не захтевају издржљивост, а такмичари овим тренингом добијају на снази и експлозивности. </a:t>
            </a:r>
            <a:endParaRPr lang="ru-RU" dirty="0" smtClean="0"/>
          </a:p>
          <a:p>
            <a:r>
              <a:rPr lang="ru-RU" i="1" dirty="0" smtClean="0"/>
              <a:t>На пример, мишићи </a:t>
            </a:r>
            <a:r>
              <a:rPr lang="ru-RU" i="1" dirty="0"/>
              <a:t>тркача се кроз анаеробни тренинг развијају другачије </a:t>
            </a:r>
            <a:r>
              <a:rPr lang="ru-RU" i="1" dirty="0" smtClean="0"/>
              <a:t>него </a:t>
            </a:r>
            <a:r>
              <a:rPr lang="ru-RU" i="1" dirty="0"/>
              <a:t>у току аеробног тренинга, резултујући већим перформансама на краћим стазама, које трају до 2 минута.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xmlns="" val="2440094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Карактеристике анаеробног </a:t>
            </a:r>
            <a:r>
              <a:rPr lang="ru-RU" dirty="0" smtClean="0"/>
              <a:t>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 smtClean="0"/>
              <a:t>зона </a:t>
            </a:r>
            <a:r>
              <a:rPr lang="ru-RU" dirty="0"/>
              <a:t>интензитета изнад анаеробног прага, </a:t>
            </a:r>
            <a:endParaRPr lang="ru-RU" dirty="0" smtClean="0"/>
          </a:p>
          <a:p>
            <a:r>
              <a:rPr lang="ru-RU" dirty="0" smtClean="0"/>
              <a:t>висок </a:t>
            </a:r>
            <a:r>
              <a:rPr lang="ru-RU" dirty="0"/>
              <a:t>интензитет и кратко трајање </a:t>
            </a:r>
          </a:p>
          <a:p>
            <a:r>
              <a:rPr lang="ru-RU" dirty="0" smtClean="0"/>
              <a:t>примена </a:t>
            </a:r>
            <a:r>
              <a:rPr lang="ru-RU" dirty="0"/>
              <a:t>у спортовима као што су спринт, бацања, скокови, дизање терета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Анаеробни </a:t>
            </a:r>
            <a:r>
              <a:rPr lang="ru-RU" dirty="0"/>
              <a:t>тренинг повећава анаеробни капацитет на неколико начина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1. повећањем толеранције на лактате</a:t>
            </a:r>
            <a:r>
              <a:rPr lang="ru-RU" dirty="0" smtClean="0"/>
              <a:t>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2. повећањем величине брзих мишићних влакана </a:t>
            </a:r>
            <a:r>
              <a:rPr lang="ru-RU" dirty="0" smtClean="0"/>
              <a:t>и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3. повећањем концентрације ATP-а, повећањем креатин-фосфата, слободног креатина и гликогена у мишићима.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50412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Анаеробни интервални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4368800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Анаеробним интервалним тренингом високог интензитета, или скраћено HIIT-ом (High intensity interval training), стимулише се систем ATP–PCr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Овај тип анаеробног тренинга се карактерише кратким интервалима од 10 до 15 секунди на 90% до 100% максималног броја откуцаја срца, с периодима одмора/опоравка од 30 до 60 секунди (период опоравка би требало да буде три пута дужи од периода рада). Током овог тренинга се повећава и ниво мишићног система ATP–PCr 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Анаеробним интервалним тренингом се тренира анаеробно-гликолизни систем млечних киселина. Овај тип анаеробног тренинга се карактерише напорима дужим од 10 секунди, у трајању од 1 минута на 90% до 100% максималног броја откуцаја срца, с периодима одмора/опоравка од 3 до 5 минута (период опоравка би требало да буде два пута дужи од периода рада). Метаболичке промене које се јављају кроз ову врсту тренинга укључују повећање толеранције на млечну киселину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44675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НЕУРОМУСКУЛАРНА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/>
              <a:t>Побољшање спортских перформанси које изазива тренажни процес јесте директна последица промене архитектонике и морфологије мишића и/или промена делова нервног система који контролише </a:t>
            </a:r>
            <a:r>
              <a:rPr lang="ru-RU" dirty="0" smtClean="0"/>
              <a:t>одговарајућу </a:t>
            </a:r>
            <a:r>
              <a:rPr lang="ru-RU" dirty="0"/>
              <a:t>моторну </a:t>
            </a:r>
            <a:r>
              <a:rPr lang="ru-RU" dirty="0" smtClean="0"/>
              <a:t>јединицу</a:t>
            </a:r>
          </a:p>
          <a:p>
            <a:pPr marL="0" indent="0">
              <a:buFont typeface="Wingdings" pitchFamily="2" charset="2"/>
              <a:buChar char="Ø"/>
            </a:pPr>
            <a:r>
              <a:rPr lang="ru-RU" dirty="0" smtClean="0"/>
              <a:t>   Крајњи </a:t>
            </a:r>
            <a:r>
              <a:rPr lang="ru-RU" dirty="0"/>
              <a:t>резултат свих </a:t>
            </a:r>
            <a:r>
              <a:rPr lang="ru-RU" dirty="0" smtClean="0"/>
              <a:t>адаптација </a:t>
            </a:r>
            <a:r>
              <a:rPr lang="ru-RU" dirty="0"/>
              <a:t>представља повећање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мишићне </a:t>
            </a:r>
            <a:r>
              <a:rPr lang="ru-RU" dirty="0"/>
              <a:t>снаге</a:t>
            </a:r>
            <a:r>
              <a:rPr lang="ru-RU" dirty="0" smtClean="0"/>
              <a:t>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издржљивости,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брзине </a:t>
            </a:r>
            <a:r>
              <a:rPr lang="ru-RU" dirty="0"/>
              <a:t>и масе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16378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Адаптације мишићног система </a:t>
            </a:r>
            <a:br>
              <a:rPr lang="ru-RU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/>
              <a:t>• побољшање </a:t>
            </a:r>
            <a:r>
              <a:rPr lang="sr-Cyrl-RS" dirty="0"/>
              <a:t>контрактилних перформанси: максималне снаге, издржљивости и брзине,</a:t>
            </a:r>
          </a:p>
          <a:p>
            <a:pPr marL="0" indent="0">
              <a:buNone/>
            </a:pPr>
            <a:r>
              <a:rPr lang="sr-Cyrl-RS" dirty="0"/>
              <a:t>• </a:t>
            </a:r>
            <a:r>
              <a:rPr lang="sr-Cyrl-RS" dirty="0" smtClean="0"/>
              <a:t>повећање </a:t>
            </a:r>
            <a:r>
              <a:rPr lang="sr-Cyrl-RS" dirty="0"/>
              <a:t>ангажовања, окидања и синхронизације моторних јединица,</a:t>
            </a:r>
          </a:p>
          <a:p>
            <a:pPr marL="0" indent="0">
              <a:buNone/>
            </a:pPr>
            <a:r>
              <a:rPr lang="sr-Cyrl-RS" dirty="0"/>
              <a:t>• </a:t>
            </a:r>
            <a:r>
              <a:rPr lang="sr-Cyrl-RS" dirty="0" smtClean="0"/>
              <a:t>повећање </a:t>
            </a:r>
            <a:r>
              <a:rPr lang="sr-Cyrl-RS" dirty="0"/>
              <a:t>величине неуромускуларне спојнице,</a:t>
            </a:r>
          </a:p>
          <a:p>
            <a:pPr marL="0" indent="0">
              <a:buNone/>
            </a:pPr>
            <a:r>
              <a:rPr lang="sr-Cyrl-RS" dirty="0"/>
              <a:t>• </a:t>
            </a:r>
            <a:r>
              <a:rPr lang="sr-Cyrl-RS" dirty="0" smtClean="0"/>
              <a:t>смањење </a:t>
            </a:r>
            <a:r>
              <a:rPr lang="sr-Cyrl-RS" dirty="0"/>
              <a:t>коактивације мишића агониста и антагониста и</a:t>
            </a:r>
          </a:p>
          <a:p>
            <a:pPr marL="0" indent="0">
              <a:buNone/>
            </a:pPr>
            <a:r>
              <a:rPr lang="sr-Cyrl-RS" dirty="0"/>
              <a:t>• </a:t>
            </a:r>
            <a:r>
              <a:rPr lang="sr-Cyrl-RS" dirty="0" smtClean="0"/>
              <a:t>смањење </a:t>
            </a:r>
            <a:r>
              <a:rPr lang="sr-Cyrl-RS" dirty="0"/>
              <a:t>аутогене инхибиције (смањују се инхибиторни импулси </a:t>
            </a:r>
            <a:r>
              <a:rPr lang="sr-Cyrl-RS" dirty="0" smtClean="0"/>
              <a:t>и</a:t>
            </a:r>
          </a:p>
          <a:p>
            <a:pPr marL="0" indent="0">
              <a:buNone/>
            </a:pPr>
            <a:r>
              <a:rPr lang="sr-Cyrl-RS" dirty="0" smtClean="0"/>
              <a:t>•  постизање већег нивоа снаге мишића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37732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802374" cy="709865"/>
          </a:xfrm>
        </p:spPr>
        <p:txBody>
          <a:bodyPr/>
          <a:lstStyle/>
          <a:p>
            <a:r>
              <a:rPr lang="ru-RU" dirty="0" smtClean="0"/>
              <a:t>Адаптације мишићног система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/>
              <a:t>Хипертрофија миофибрила, односно повећање величине мишића, настаје као последица повећане синтезе актина и миозина, као и настанка нових саркомера. </a:t>
            </a:r>
            <a:endParaRPr lang="ru-RU" dirty="0" smtClean="0"/>
          </a:p>
          <a:p>
            <a:r>
              <a:rPr lang="ru-RU" dirty="0" smtClean="0"/>
              <a:t>Овај </a:t>
            </a:r>
            <a:r>
              <a:rPr lang="ru-RU" dirty="0"/>
              <a:t>анаболички процес након тренинга оптерећењем праћен је порастом нивоа тестостерона, хормона раста и инсулину сличног </a:t>
            </a:r>
            <a:r>
              <a:rPr lang="ru-RU" dirty="0" smtClean="0"/>
              <a:t> </a:t>
            </a:r>
            <a:r>
              <a:rPr lang="ru-RU" dirty="0"/>
              <a:t>фактора раста (IGF-1). </a:t>
            </a:r>
            <a:endParaRPr lang="ru-RU" dirty="0" smtClean="0"/>
          </a:p>
          <a:p>
            <a:r>
              <a:rPr lang="ru-RU" dirty="0" smtClean="0"/>
              <a:t>Синтеза </a:t>
            </a:r>
            <a:r>
              <a:rPr lang="ru-RU" dirty="0"/>
              <a:t>мишићних протеина се јавља већ после појединачног тренинга оптерећењем, достиже свој максимум у прва 24 сата и одржава се током 48 сати након престанка вежбања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3113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970" y="927098"/>
            <a:ext cx="6946390" cy="709865"/>
          </a:xfrm>
        </p:spPr>
        <p:txBody>
          <a:bodyPr/>
          <a:lstStyle/>
          <a:p>
            <a:r>
              <a:rPr lang="ru-RU" dirty="0" smtClean="0"/>
              <a:t>Адаптације мишићног система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3530600"/>
          </a:xfrm>
        </p:spPr>
        <p:txBody>
          <a:bodyPr>
            <a:normAutofit/>
          </a:bodyPr>
          <a:lstStyle/>
          <a:p>
            <a:r>
              <a:rPr lang="sr-Cyrl-RS" dirty="0"/>
              <a:t>Хиперплазија фибрила представља њихову повећану деобу, чиме се њихов број увећава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 </a:t>
            </a:r>
            <a:r>
              <a:rPr lang="sr-Cyrl-RS" dirty="0"/>
              <a:t>Код људи се овај процес може појавити код екстремних тренинга оптерећењем, поготово ексцентричног типа, када се миогене сателитске ћелије активирају, услед чега долази до стварања нових миофибрила (</a:t>
            </a:r>
            <a:r>
              <a:rPr lang="en-US" dirty="0"/>
              <a:t>Guyton AC</a:t>
            </a:r>
            <a:r>
              <a:rPr lang="en-US" dirty="0" smtClean="0"/>
              <a:t>).</a:t>
            </a:r>
            <a:endParaRPr lang="sr-Cyrl-RS" dirty="0" smtClean="0"/>
          </a:p>
          <a:p>
            <a:r>
              <a:rPr lang="en-US" dirty="0" smtClean="0"/>
              <a:t> </a:t>
            </a:r>
            <a:r>
              <a:rPr lang="sr-Cyrl-RS" dirty="0"/>
              <a:t>Трансформација миофибрила подразумева трансформацију фибрила типа </a:t>
            </a:r>
            <a:r>
              <a:rPr lang="en-US" dirty="0" err="1"/>
              <a:t>IIx</a:t>
            </a:r>
            <a:r>
              <a:rPr lang="en-US" dirty="0"/>
              <a:t> </a:t>
            </a:r>
            <a:r>
              <a:rPr lang="sr-Cyrl-RS" dirty="0"/>
              <a:t>у тип </a:t>
            </a:r>
            <a:r>
              <a:rPr lang="en-US" dirty="0" err="1"/>
              <a:t>IIa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51407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6343672" cy="7098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НЕРВНА АДАПТАЦИЈА НА ТРЕНИНГ </a:t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35306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u="sng" dirty="0" smtClean="0"/>
              <a:t>Обухвата повећање: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брзине </a:t>
            </a:r>
            <a:r>
              <a:rPr lang="ru-RU" dirty="0"/>
              <a:t>провођења импулса,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активности моторног кортекса с намером да се остваре већа мишићна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сила и снага,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 </a:t>
            </a:r>
            <a:r>
              <a:rPr lang="ru-RU" dirty="0"/>
              <a:t>активности кортикоспиналног пута,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активности </a:t>
            </a:r>
            <a:r>
              <a:rPr lang="ru-RU" dirty="0"/>
              <a:t>рефлексног лука </a:t>
            </a:r>
            <a:r>
              <a:rPr lang="ru-RU" dirty="0" smtClean="0"/>
              <a:t>и свих </a:t>
            </a:r>
            <a:r>
              <a:rPr lang="ru-RU" dirty="0"/>
              <a:t>делова неуромускуларне спојнице (повећање површине појединачног нервног завршетка, броја и дужине нервних завршетака и броја ацетилхолинских рецептора).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74843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МЕТАБОЛИЧКА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/>
          <a:lstStyle/>
          <a:p>
            <a:r>
              <a:rPr lang="sr-Cyrl-RS" dirty="0"/>
              <a:t>Сваки тренажни процес неминовно доводи до метаболичких одговора мишићних ћелија, с циљем повећања аеробног капацитета, чиме се ћелија припрема за нову високоинтензивну мишићну активност. </a:t>
            </a:r>
            <a:endParaRPr lang="sr-Cyrl-RS" dirty="0" smtClean="0"/>
          </a:p>
          <a:p>
            <a:r>
              <a:rPr lang="sr-Cyrl-RS" dirty="0" smtClean="0"/>
              <a:t>То </a:t>
            </a:r>
            <a:r>
              <a:rPr lang="sr-Cyrl-RS" dirty="0"/>
              <a:t>се огледа у вишем анаеробном прагу, који је главни маркер издржљивости и повезан је с већим коришћењем </a:t>
            </a:r>
            <a:r>
              <a:rPr lang="en-US" dirty="0"/>
              <a:t>VO2 </a:t>
            </a:r>
            <a:r>
              <a:rPr lang="en-US" dirty="0" smtClean="0"/>
              <a:t>max</a:t>
            </a:r>
            <a:endParaRPr lang="sr-Cyrl-R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Повећано отпуштање кисеоника из миоглобина у митохондрије и ефикасније искоришћавање кисеоника у самој ћелији (поготово токо дуготрајних контракција и контракција максималне силе).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3731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КОНЦЕПТ ПРЕДАВАЊА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4382" y="2489200"/>
            <a:ext cx="7091994" cy="3530600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Дефиниција и основни принципи тренинга.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Ефекти адаптације организма на аеробни тренинг.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Ефекти адаптације организма на анаеробни тренинг.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Неуромускуларна адаптација на тренинг.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Метаболичка адаптација на тренинг.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ea typeface="Times New Roman" panose="02020603050405020304" pitchFamily="18" charset="0"/>
              </a:rPr>
              <a:t>Неуроендокрина адаптација на тренинг.</a:t>
            </a:r>
            <a:endParaRPr lang="en-US" sz="3600" dirty="0">
              <a:solidFill>
                <a:srgbClr val="000000"/>
              </a:solidFill>
              <a:ea typeface="Times New Roman" panose="02020603050405020304" pitchFamily="18" charset="0"/>
            </a:endParaRPr>
          </a:p>
          <a:p>
            <a:r>
              <a:rPr lang="ru-RU" dirty="0">
                <a:ea typeface="Times New Roman" panose="02020603050405020304" pitchFamily="18" charset="0"/>
              </a:rPr>
              <a:t>Кардиоваскуларна адаптација на тренинг и спортско срце.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570264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МЕТАБОЛИЧКА АДАПТАЦИЈЕ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4252168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Повећање </a:t>
            </a:r>
            <a:r>
              <a:rPr lang="sr-Cyrl-RS" dirty="0"/>
              <a:t>броја и величине митохондрија као и изразито повећање </a:t>
            </a:r>
            <a:r>
              <a:rPr lang="sr-Cyrl-RS" dirty="0" smtClean="0"/>
              <a:t> броја </a:t>
            </a:r>
            <a:r>
              <a:rPr lang="sr-Cyrl-RS" dirty="0"/>
              <a:t>главних оксидативних ензима: сукцинат-дехидрогеназе и цитрат-синтазе</a:t>
            </a:r>
            <a:r>
              <a:rPr lang="sr-Cyrl-RS" dirty="0" smtClean="0"/>
              <a:t>.</a:t>
            </a:r>
            <a:endParaRPr lang="sr-Cyrl-RS" dirty="0"/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Повећање </a:t>
            </a:r>
            <a:r>
              <a:rPr lang="sr-Cyrl-RS" dirty="0"/>
              <a:t>броја капилара који окружују свако мишићно влакно (повећање </a:t>
            </a:r>
            <a:r>
              <a:rPr lang="sr-Cyrl-RS" dirty="0" smtClean="0"/>
              <a:t> површине </a:t>
            </a:r>
            <a:r>
              <a:rPr lang="sr-Cyrl-RS" dirty="0"/>
              <a:t>и смањење дифузионе дистанце између крви и активних мишића</a:t>
            </a:r>
            <a:r>
              <a:rPr lang="sr-Cyrl-RS" dirty="0" smtClean="0"/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dirty="0"/>
              <a:t>Повећање величине спорих влакана типа </a:t>
            </a:r>
            <a:r>
              <a:rPr lang="en-US" dirty="0"/>
              <a:t>I </a:t>
            </a:r>
            <a:r>
              <a:rPr lang="sr-Cyrl-RS" dirty="0"/>
              <a:t>као и трансформација брзих </a:t>
            </a:r>
            <a:r>
              <a:rPr lang="sr-Cyrl-RS" dirty="0" smtClean="0"/>
              <a:t>влакана </a:t>
            </a:r>
            <a:r>
              <a:rPr lang="sr-Cyrl-RS" dirty="0"/>
              <a:t>типа </a:t>
            </a:r>
            <a:r>
              <a:rPr lang="en-US" dirty="0" err="1"/>
              <a:t>IIx</a:t>
            </a:r>
            <a:r>
              <a:rPr lang="en-US" dirty="0"/>
              <a:t> </a:t>
            </a:r>
            <a:r>
              <a:rPr lang="sr-Cyrl-RS" dirty="0"/>
              <a:t>у влакна типа </a:t>
            </a:r>
            <a:r>
              <a:rPr lang="en-US" dirty="0"/>
              <a:t>II</a:t>
            </a:r>
            <a:r>
              <a:rPr lang="sr-Cyrl-RS" dirty="0"/>
              <a:t>а, и брзих влакана типа </a:t>
            </a:r>
            <a:r>
              <a:rPr lang="en-US" dirty="0"/>
              <a:t>II</a:t>
            </a:r>
            <a:r>
              <a:rPr lang="sr-Cyrl-RS" dirty="0"/>
              <a:t>а у спора </a:t>
            </a:r>
            <a:r>
              <a:rPr lang="sr-Cyrl-RS" dirty="0" smtClean="0"/>
              <a:t>влакна </a:t>
            </a:r>
            <a:r>
              <a:rPr lang="sr-Cyrl-RS" dirty="0"/>
              <a:t>типа </a:t>
            </a:r>
            <a:r>
              <a:rPr lang="en-US" dirty="0"/>
              <a:t>I.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 </a:t>
            </a:r>
            <a:r>
              <a:rPr lang="sr-Cyrl-RS" dirty="0"/>
              <a:t>Повећање концентрације и ефикасније чување гликогена.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dirty="0"/>
              <a:t>Смањење концентрације лактата током субмаксималног, односно </a:t>
            </a:r>
            <a:r>
              <a:rPr lang="sr-Cyrl-RS" dirty="0" smtClean="0"/>
              <a:t>њихово </a:t>
            </a:r>
            <a:r>
              <a:rPr lang="sr-Cyrl-RS" dirty="0"/>
              <a:t>повећање током максималног мишићног аеробног рада.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Повећање </a:t>
            </a:r>
            <a:r>
              <a:rPr lang="sr-Cyrl-RS" dirty="0"/>
              <a:t>резерви фосфокреатина и </a:t>
            </a:r>
            <a:r>
              <a:rPr lang="en-US" dirty="0"/>
              <a:t>ATP-</a:t>
            </a:r>
            <a:r>
              <a:rPr lang="sr-Cyrl-RS" dirty="0"/>
              <a:t>а (анаеробни алактатни тренинг).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38181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НЕУРОЕНДОКРИНА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/>
          <a:lstStyle/>
          <a:p>
            <a:r>
              <a:rPr lang="ru-RU" dirty="0" smtClean="0"/>
              <a:t>Тренинг </a:t>
            </a:r>
            <a:r>
              <a:rPr lang="ru-RU" dirty="0"/>
              <a:t>изазива и промене активности хормона који су одговорни за редистрибуцију крви </a:t>
            </a:r>
            <a:r>
              <a:rPr lang="ru-RU" dirty="0" smtClean="0"/>
              <a:t>током </a:t>
            </a:r>
            <a:r>
              <a:rPr lang="ru-RU" dirty="0"/>
              <a:t>вежбања, терморегулацију, имунски систем и контракцију скелетних мишића. </a:t>
            </a:r>
            <a:endParaRPr lang="ru-RU" dirty="0" smtClean="0"/>
          </a:p>
          <a:p>
            <a:r>
              <a:rPr lang="ru-RU" dirty="0" smtClean="0"/>
              <a:t>Све </a:t>
            </a:r>
            <a:r>
              <a:rPr lang="ru-RU" dirty="0"/>
              <a:t>наведене адаптације настају као последица повећаних </a:t>
            </a:r>
            <a:r>
              <a:rPr lang="ru-RU" dirty="0" smtClean="0"/>
              <a:t>метаболичких </a:t>
            </a:r>
            <a:r>
              <a:rPr lang="ru-RU" dirty="0"/>
              <a:t>захтева током тренинга, као и повећане сензитивности ткива на дејство ових хормона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63004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НЕУРОЕНДОКРИНА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436880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Повећане </a:t>
            </a:r>
            <a:r>
              <a:rPr lang="sr-Cyrl-RS" dirty="0"/>
              <a:t>симпатичке активности.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dirty="0"/>
              <a:t>Повећано ослобађање адреналина и норадреналина из сржи </a:t>
            </a:r>
            <a:r>
              <a:rPr lang="sr-Cyrl-RS" dirty="0" smtClean="0"/>
              <a:t>надбубрежне </a:t>
            </a:r>
            <a:r>
              <a:rPr lang="sr-Cyrl-RS" dirty="0"/>
              <a:t>жлезде.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Увећање </a:t>
            </a:r>
            <a:r>
              <a:rPr lang="sr-Cyrl-RS" dirty="0"/>
              <a:t>запремине сржи надбубрежне жлезде („спортска“ </a:t>
            </a:r>
            <a:r>
              <a:rPr lang="sr-Cyrl-RS" dirty="0" smtClean="0"/>
              <a:t>надбубрежна </a:t>
            </a:r>
            <a:r>
              <a:rPr lang="sr-Cyrl-RS" dirty="0"/>
              <a:t>жлезда).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dirty="0"/>
              <a:t>Повећано ослобађање хормона раста.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Смањење </a:t>
            </a:r>
            <a:r>
              <a:rPr lang="sr-Cyrl-RS" dirty="0"/>
              <a:t>нивоа циркулишућег инсулина (услед симпатичке </a:t>
            </a:r>
            <a:r>
              <a:rPr lang="sr-Cyrl-RS" dirty="0" smtClean="0"/>
              <a:t>инхибиције </a:t>
            </a:r>
            <a:r>
              <a:rPr lang="sr-Cyrl-RS" dirty="0"/>
              <a:t>бета ћелија панкреаса).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Благо </a:t>
            </a:r>
            <a:r>
              <a:rPr lang="sr-Cyrl-RS" dirty="0"/>
              <a:t>повећање нивоа глукагона код дуготрајног вежбања.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 </a:t>
            </a:r>
            <a:r>
              <a:rPr lang="sr-Cyrl-RS" dirty="0"/>
              <a:t>Повећана осетљивост мишићних ћелија на дејство инсулина након </a:t>
            </a:r>
            <a:r>
              <a:rPr lang="sr-Cyrl-RS" dirty="0" smtClean="0"/>
              <a:t>тренинга</a:t>
            </a:r>
            <a:r>
              <a:rPr lang="sr-Cyrl-RS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Повећано </a:t>
            </a:r>
            <a:r>
              <a:rPr lang="sr-Cyrl-RS" dirty="0"/>
              <a:t>ослобађање полних </a:t>
            </a:r>
            <a:r>
              <a:rPr lang="sr-Cyrl-RS" dirty="0" smtClean="0"/>
              <a:t>хормона: тестостерона, дихидроепиандростерона </a:t>
            </a:r>
            <a:r>
              <a:rPr lang="sr-Cyrl-RS" dirty="0"/>
              <a:t>(</a:t>
            </a:r>
            <a:r>
              <a:rPr lang="en-US" dirty="0"/>
              <a:t>DHEA), </a:t>
            </a:r>
            <a:r>
              <a:rPr lang="sr-Cyrl-RS" dirty="0"/>
              <a:t>естрадиола и прогестерона.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Смањено </a:t>
            </a:r>
            <a:r>
              <a:rPr lang="sr-Cyrl-RS" dirty="0"/>
              <a:t>ослобађање гонадотропин рилизинг хормона (</a:t>
            </a:r>
            <a:r>
              <a:rPr lang="en-US" dirty="0" err="1"/>
              <a:t>GnRH</a:t>
            </a:r>
            <a:r>
              <a:rPr lang="en-US" dirty="0"/>
              <a:t>) </a:t>
            </a:r>
            <a:r>
              <a:rPr lang="sr-Cyrl-RS" dirty="0"/>
              <a:t>и </a:t>
            </a:r>
            <a:r>
              <a:rPr lang="sr-Cyrl-RS" dirty="0" smtClean="0"/>
              <a:t>самим </a:t>
            </a:r>
            <a:r>
              <a:rPr lang="sr-Cyrl-RS" dirty="0"/>
              <a:t>тим </a:t>
            </a:r>
            <a:r>
              <a:rPr lang="en-US" dirty="0"/>
              <a:t>FSH </a:t>
            </a:r>
            <a:r>
              <a:rPr lang="sr-Cyrl-RS" dirty="0"/>
              <a:t>и </a:t>
            </a:r>
            <a:r>
              <a:rPr lang="en-US" dirty="0"/>
              <a:t>LH.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sr-Cyrl-RS" dirty="0" smtClean="0"/>
              <a:t>Појачано </a:t>
            </a:r>
            <a:r>
              <a:rPr lang="sr-Cyrl-RS" dirty="0"/>
              <a:t>ослобађање адренокортикотропног хормона (</a:t>
            </a:r>
            <a:r>
              <a:rPr lang="en-US" dirty="0"/>
              <a:t>ACTH) </a:t>
            </a:r>
            <a:r>
              <a:rPr lang="sr-Cyrl-RS" dirty="0"/>
              <a:t>и </a:t>
            </a:r>
            <a:r>
              <a:rPr lang="sr-Cyrl-RS" dirty="0" smtClean="0"/>
              <a:t>кортизола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65944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НЕУРОЕНДОКРИНА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036496" cy="4252168"/>
          </a:xfrm>
        </p:spPr>
        <p:txBody>
          <a:bodyPr>
            <a:normAutofit/>
          </a:bodyPr>
          <a:lstStyle/>
          <a:p>
            <a:r>
              <a:rPr lang="sr-Cyrl-RS" dirty="0"/>
              <a:t>Тренажни процес (поготово дуготрајан и интензиван) стимулише </a:t>
            </a:r>
            <a:r>
              <a:rPr lang="sr-Cyrl-RS" dirty="0" smtClean="0"/>
              <a:t>производњу </a:t>
            </a:r>
            <a:r>
              <a:rPr lang="sr-Cyrl-RS" dirty="0"/>
              <a:t>цитокина. </a:t>
            </a:r>
            <a:endParaRPr lang="sr-Cyrl-RS" dirty="0" smtClean="0"/>
          </a:p>
          <a:p>
            <a:r>
              <a:rPr lang="sr-Cyrl-RS" dirty="0" smtClean="0"/>
              <a:t>Већина </a:t>
            </a:r>
            <a:r>
              <a:rPr lang="sr-Cyrl-RS" dirty="0"/>
              <a:t>њих делује аутокрино и паракрино, али постоје и неки као што је интерлеукин 6 (</a:t>
            </a:r>
            <a:r>
              <a:rPr lang="en-US" dirty="0"/>
              <a:t>IL-6), </a:t>
            </a:r>
            <a:r>
              <a:rPr lang="sr-Cyrl-RS" dirty="0"/>
              <a:t>који има ендокрини (хормонски) ефекат. </a:t>
            </a:r>
            <a:endParaRPr lang="sr-Cyrl-RS" dirty="0" smtClean="0"/>
          </a:p>
          <a:p>
            <a:r>
              <a:rPr lang="sr-Cyrl-RS" dirty="0" smtClean="0"/>
              <a:t>Током </a:t>
            </a:r>
            <a:r>
              <a:rPr lang="sr-Cyrl-RS" dirty="0"/>
              <a:t>вежбања се повећава производња антиинфламаторних (</a:t>
            </a:r>
            <a:r>
              <a:rPr lang="en-US" dirty="0"/>
              <a:t>IL-6 </a:t>
            </a:r>
            <a:r>
              <a:rPr lang="sr-Cyrl-RS" dirty="0" smtClean="0"/>
              <a:t>у мишићима), </a:t>
            </a:r>
            <a:r>
              <a:rPr lang="sr-Cyrl-RS" dirty="0"/>
              <a:t>а снижава продукција проинфламаторних цитокина (</a:t>
            </a:r>
            <a:r>
              <a:rPr lang="sr-Cyrl-RS" dirty="0" smtClean="0"/>
              <a:t>фактора </a:t>
            </a:r>
            <a:r>
              <a:rPr lang="sr-Cyrl-RS" dirty="0"/>
              <a:t>некрозе тумора алфа </a:t>
            </a:r>
            <a:r>
              <a:rPr lang="en-US" dirty="0" smtClean="0"/>
              <a:t>TNF–</a:t>
            </a:r>
            <a:r>
              <a:rPr lang="el-GR" dirty="0" smtClean="0"/>
              <a:t>α)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518299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КАРДИОВАСКУЛАРНА АДАПТАЦИЈА НА </a:t>
            </a:r>
            <a:r>
              <a:rPr lang="ru-RU" dirty="0" smtClean="0"/>
              <a:t>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 smtClean="0"/>
              <a:t>Циљ адаптационих механизама је повећање </a:t>
            </a:r>
            <a:r>
              <a:rPr lang="ru-RU" u="sng" dirty="0" smtClean="0"/>
              <a:t>минутног волумена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Познато је да се код спортисте, као резултат адаптационих механизама, </a:t>
            </a:r>
            <a:r>
              <a:rPr lang="ru-RU" u="sng" dirty="0" smtClean="0"/>
              <a:t>ударни волумен повећава </a:t>
            </a:r>
            <a:r>
              <a:rPr lang="ru-RU" dirty="0" smtClean="0"/>
              <a:t>на просечних 90 ml. Услед овога минутни волумен се може повећати </a:t>
            </a:r>
            <a:r>
              <a:rPr lang="ru-RU" smtClean="0"/>
              <a:t>и </a:t>
            </a:r>
            <a:r>
              <a:rPr lang="ru-RU" smtClean="0"/>
              <a:t>6</a:t>
            </a:r>
            <a:r>
              <a:rPr lang="ru-RU" smtClean="0"/>
              <a:t> </a:t>
            </a:r>
            <a:r>
              <a:rPr lang="ru-RU" dirty="0" smtClean="0"/>
              <a:t>пута (преко 30 лит/мин).</a:t>
            </a:r>
          </a:p>
          <a:p>
            <a:r>
              <a:rPr lang="ru-RU" dirty="0" smtClean="0"/>
              <a:t>Исто тако, потребе у минутном волумену у базалним условима нису битније промењене, те срце успева да одржи минутни волумен нижом фреквенцијом, од око 50–55/min. </a:t>
            </a:r>
          </a:p>
          <a:p>
            <a:r>
              <a:rPr lang="ru-RU" dirty="0" smtClean="0"/>
              <a:t>На овај начин се објашњава појава </a:t>
            </a:r>
            <a:r>
              <a:rPr lang="ru-RU" u="sng" dirty="0" smtClean="0"/>
              <a:t>синусне брадикардије </a:t>
            </a:r>
            <a:r>
              <a:rPr lang="ru-RU" dirty="0" smtClean="0"/>
              <a:t>код утренираних спортиста.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7126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КАРДИОВАСКУЛАРНА АДАПТАЦИЈА НА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252520" cy="4252168"/>
          </a:xfrm>
        </p:spPr>
        <p:txBody>
          <a:bodyPr>
            <a:normAutofit/>
          </a:bodyPr>
          <a:lstStyle/>
          <a:p>
            <a:r>
              <a:rPr lang="sr-Cyrl-RS" dirty="0"/>
              <a:t>Срчани мишић као ткиво спада у групу </a:t>
            </a:r>
            <a:r>
              <a:rPr lang="sr-Cyrl-RS" b="1" dirty="0"/>
              <a:t>терминално диференцираних ткива</a:t>
            </a:r>
            <a:r>
              <a:rPr lang="sr-Cyrl-RS" dirty="0"/>
              <a:t>, дакле оних ткива која немају способност регенерације. Управо ова чињеница условљава закључак да се увећање масе миокарда дешава </a:t>
            </a:r>
            <a:r>
              <a:rPr lang="sr-Cyrl-RS" dirty="0" smtClean="0"/>
              <a:t>искључиво </a:t>
            </a:r>
            <a:r>
              <a:rPr lang="sr-Cyrl-RS" dirty="0"/>
              <a:t>као резултат увећања већ постојећих мишићних ћелија, односно </a:t>
            </a:r>
            <a:r>
              <a:rPr lang="sr-Cyrl-RS" b="1" dirty="0"/>
              <a:t>стварања нових саркомера </a:t>
            </a:r>
            <a:r>
              <a:rPr lang="sr-Cyrl-RS" dirty="0"/>
              <a:t>и њиховог серијског и/или паралелног </a:t>
            </a:r>
            <a:r>
              <a:rPr lang="sr-Cyrl-RS" dirty="0" smtClean="0"/>
              <a:t>додавања</a:t>
            </a:r>
            <a:r>
              <a:rPr lang="sr-Cyrl-RS" dirty="0"/>
              <a:t>, а не као последица мишићне хиперплазије</a:t>
            </a:r>
            <a:r>
              <a:rPr lang="sr-Cyrl-RS" dirty="0" smtClean="0"/>
              <a:t>.</a:t>
            </a:r>
          </a:p>
          <a:p>
            <a:r>
              <a:rPr lang="sr-Cyrl-RS" dirty="0" smtClean="0"/>
              <a:t>Различитим физиолошким механизмима адаптације кардиоваскуларног система спортови повећавају оптерећење леве коморе, али за разлику од спортова издржљивости, који повећавају оптерећење волуменом, спортови снаге повећавају њено оптерећење притиском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87518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СПОРТСКО СРЦЕ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sr-Cyrl-RS" dirty="0"/>
              <a:t>Под појмом </a:t>
            </a:r>
            <a:r>
              <a:rPr lang="sr-Cyrl-RS" b="1" dirty="0"/>
              <a:t>спортског срца </a:t>
            </a:r>
            <a:r>
              <a:rPr lang="sr-Cyrl-RS" dirty="0"/>
              <a:t>подразумева се бенигно увећење масе срчаног мишића, са специфичним морфолошким и циркулаторним променама које настају као последица адаптације на повишен ниво физичког </a:t>
            </a:r>
            <a:r>
              <a:rPr lang="sr-Cyrl-RS" dirty="0" smtClean="0"/>
              <a:t>тренинга.</a:t>
            </a:r>
          </a:p>
          <a:p>
            <a:r>
              <a:rPr lang="sr-Cyrl-RS" dirty="0" smtClean="0"/>
              <a:t> </a:t>
            </a:r>
            <a:r>
              <a:rPr lang="sr-Cyrl-RS" dirty="0"/>
              <a:t>Термин спортско срце увео је Хеншен 1899. године. Користећи само </a:t>
            </a:r>
            <a:r>
              <a:rPr lang="sr-Cyrl-RS" dirty="0" smtClean="0"/>
              <a:t>физикални </a:t>
            </a:r>
            <a:r>
              <a:rPr lang="sr-Cyrl-RS" dirty="0"/>
              <a:t>преглед и перкусију срца, он је описао да се код спортиста који се баве скијашким ходом јавља увећање </a:t>
            </a:r>
            <a:r>
              <a:rPr lang="sr-Cyrl-RS" dirty="0" smtClean="0"/>
              <a:t>срца</a:t>
            </a:r>
          </a:p>
          <a:p>
            <a:r>
              <a:rPr lang="ru-RU" dirty="0" smtClean="0"/>
              <a:t>Код спортиста код којих постоје морфолошке промене које су гранично патолошке увек треба искључити евентуално патолошке промене на срцу, пре свега дилатативну и хипертрофичну кардиомиопатију, аритмогену дисплазију леве коморе и миокардитис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07126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ДЕФИНИЦИЈА 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>
            <a:normAutofit/>
          </a:bodyPr>
          <a:lstStyle/>
          <a:p>
            <a:r>
              <a:rPr lang="ru-RU" dirty="0"/>
              <a:t>Реч тренинг (лат. </a:t>
            </a:r>
            <a:r>
              <a:rPr lang="ru-RU" i="1" dirty="0"/>
              <a:t>trehere – вући, извлачити</a:t>
            </a:r>
            <a:r>
              <a:rPr lang="ru-RU" dirty="0"/>
              <a:t>) почела се најпре употребљавати у коњичком спорту, да би се потом пренела на спорт у целини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Постоји </a:t>
            </a:r>
            <a:r>
              <a:rPr lang="ru-RU" dirty="0"/>
              <a:t>више дефиниција тренинга. </a:t>
            </a:r>
            <a:endParaRPr lang="ru-RU" dirty="0" smtClean="0"/>
          </a:p>
          <a:p>
            <a:r>
              <a:rPr lang="ru-RU" dirty="0" smtClean="0"/>
              <a:t>Према </a:t>
            </a:r>
            <a:r>
              <a:rPr lang="ru-RU" dirty="0"/>
              <a:t>једној од најприхватљивијих, тренинг се дефинише </a:t>
            </a:r>
            <a:r>
              <a:rPr lang="ru-RU" dirty="0" smtClean="0"/>
              <a:t>као: </a:t>
            </a:r>
            <a:r>
              <a:rPr lang="ru-RU" b="1" dirty="0" smtClean="0"/>
              <a:t>планирана</a:t>
            </a:r>
            <a:r>
              <a:rPr lang="ru-RU" b="1" dirty="0"/>
              <a:t>, систематизована и понављана физичка активност која има за циљ усавршавање моторичких вештина и повећање физичке способности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1750492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ПРИНЦИПИ 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У најважније принципе тренинга убрајају се 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1. принцип специфичности,</a:t>
            </a:r>
          </a:p>
          <a:p>
            <a:r>
              <a:rPr lang="ru-RU" dirty="0"/>
              <a:t>2. принцип преоптерећења,</a:t>
            </a:r>
          </a:p>
          <a:p>
            <a:r>
              <a:rPr lang="ru-RU" dirty="0"/>
              <a:t>3. принцип прогресије,</a:t>
            </a:r>
          </a:p>
          <a:p>
            <a:r>
              <a:rPr lang="ru-RU" dirty="0"/>
              <a:t>4. принцип индивидуалности,</a:t>
            </a:r>
          </a:p>
          <a:p>
            <a:r>
              <a:rPr lang="ru-RU" dirty="0"/>
              <a:t>5. принцип умањења и</a:t>
            </a:r>
          </a:p>
          <a:p>
            <a:r>
              <a:rPr lang="ru-RU" dirty="0"/>
              <a:t>6. принцип реверзибилности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06648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АЕРОБНИ </a:t>
            </a:r>
            <a:r>
              <a:rPr lang="ru-RU" dirty="0"/>
              <a:t>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3530600"/>
          </a:xfrm>
        </p:spPr>
        <p:txBody>
          <a:bodyPr/>
          <a:lstStyle/>
          <a:p>
            <a:r>
              <a:rPr lang="ru-RU" dirty="0"/>
              <a:t>Аеробни тренинг подразумева различите видове физичке активности који активирају велике групе мишића, релативно су дугог трајања (преко 20 минута) и интензитета који зависи искључиво од аеробних система добијања енергије </a:t>
            </a:r>
            <a:endParaRPr lang="en-US" dirty="0"/>
          </a:p>
        </p:txBody>
      </p:sp>
      <p:pic>
        <p:nvPicPr>
          <p:cNvPr id="41986" name="Picture 2" descr="Šta su aerobni trening i aerobni kapacitet i zašto su važni?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429000"/>
            <a:ext cx="5038725" cy="3228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35265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27099"/>
            <a:ext cx="7776864" cy="413670"/>
          </a:xfrm>
        </p:spPr>
        <p:txBody>
          <a:bodyPr/>
          <a:lstStyle/>
          <a:p>
            <a:r>
              <a:rPr lang="ru-RU" dirty="0" smtClean="0"/>
              <a:t> Карактеристике аеробног 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41527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Ангажовање великих мишићних група – мишића ногу, трупа, руку и раменог појаса (најмање 1/6 до 1/7 укупне телесне мускулатуре) у динамичном раду, у ком се ритмички смењују напрезања и опуштања. </a:t>
            </a:r>
          </a:p>
          <a:p>
            <a:r>
              <a:rPr lang="ru-RU" dirty="0" smtClean="0"/>
              <a:t> Време </a:t>
            </a:r>
            <a:r>
              <a:rPr lang="ru-RU" dirty="0"/>
              <a:t>трајања од 20 до 60 min. Временски период зависи од интензитета оптерећења (активности ниског интензитета дуже трају). </a:t>
            </a:r>
            <a:endParaRPr lang="ru-RU" dirty="0" smtClean="0"/>
          </a:p>
          <a:p>
            <a:r>
              <a:rPr lang="ru-RU" dirty="0" smtClean="0"/>
              <a:t>Из </a:t>
            </a:r>
            <a:r>
              <a:rPr lang="ru-RU" dirty="0"/>
              <a:t>овога се јасно уочава да су временски интервал тренинга и интензитет у великој мери повезани. </a:t>
            </a:r>
            <a:endParaRPr lang="ru-RU" dirty="0" smtClean="0"/>
          </a:p>
          <a:p>
            <a:r>
              <a:rPr lang="ru-RU" dirty="0" smtClean="0"/>
              <a:t>Због </a:t>
            </a:r>
            <a:r>
              <a:rPr lang="ru-RU" dirty="0"/>
              <a:t>тога је потребно да у првим фазама подизања функционалне способности аеробни тренинг буде ниског до умереног интензитета и дужег </a:t>
            </a:r>
            <a:r>
              <a:rPr lang="ru-RU" dirty="0" smtClean="0"/>
              <a:t>трајања.</a:t>
            </a:r>
          </a:p>
          <a:p>
            <a:r>
              <a:rPr lang="ru-RU" b="1" dirty="0" smtClean="0"/>
              <a:t>Аеробни </a:t>
            </a:r>
            <a:r>
              <a:rPr lang="ru-RU" b="1" dirty="0"/>
              <a:t>тренинг се изводи у аеробној зони интензитета рада </a:t>
            </a:r>
            <a:r>
              <a:rPr lang="ru-RU" dirty="0"/>
              <a:t>– између аеробног тренажног прага и анаеробног прага.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727850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27099"/>
            <a:ext cx="7776864" cy="413670"/>
          </a:xfrm>
        </p:spPr>
        <p:txBody>
          <a:bodyPr/>
          <a:lstStyle/>
          <a:p>
            <a:r>
              <a:rPr lang="ru-RU" dirty="0" smtClean="0"/>
              <a:t> Карактеристике аеробног 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4368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Аеробни </a:t>
            </a:r>
            <a:r>
              <a:rPr lang="ru-RU" dirty="0"/>
              <a:t>тренажни праг представља минимални интензитет аеробног тренинга, испод којег није могуће остварити ефекат тренинга. Изражава се као проценат максималне потрошње кисеоника или преко процента максималне срчане фреквенције </a:t>
            </a:r>
            <a:r>
              <a:rPr lang="ru-RU" dirty="0" smtClean="0"/>
              <a:t>(HRмах).</a:t>
            </a:r>
          </a:p>
          <a:p>
            <a:r>
              <a:rPr lang="ru-RU" dirty="0" smtClean="0"/>
              <a:t>Сматра </a:t>
            </a:r>
            <a:r>
              <a:rPr lang="ru-RU" dirty="0"/>
              <a:t>се да се код већине особа аеробни тренажни праг налази на 60% максималне срчане фреквенције, односно на 50% индивидуалне VO2 max. </a:t>
            </a:r>
            <a:endParaRPr lang="ru-RU" dirty="0" smtClean="0"/>
          </a:p>
          <a:p>
            <a:r>
              <a:rPr lang="ru-RU" dirty="0" smtClean="0"/>
              <a:t>Арбитражно </a:t>
            </a:r>
            <a:r>
              <a:rPr lang="ru-RU" dirty="0"/>
              <a:t>је одређено да је анаеробни праг остварен у тренутку када је концентрација лактата у крви достигла вредност од 4 mmol/l, јер таква концентрација лактата указује на то да анаеробна гликолиза постаје доминантан извор енергије. </a:t>
            </a:r>
            <a:endParaRPr lang="ru-RU" dirty="0" smtClean="0"/>
          </a:p>
          <a:p>
            <a:r>
              <a:rPr lang="ru-RU" dirty="0" smtClean="0"/>
              <a:t>Распони </a:t>
            </a:r>
            <a:r>
              <a:rPr lang="ru-RU" dirty="0"/>
              <a:t>VO2 max при којима се достиже анаеробни праг варирају од 50% до 90% VO2 max, што зависи од нивоа аеробне ефикасности. Достизање анаеробног прага при вишим процентима VO2 max одражава већу аеробну ефикасност, односно већи степен тренираности (припремљености)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7850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Облици </a:t>
            </a:r>
            <a:r>
              <a:rPr lang="ru-RU" dirty="0"/>
              <a:t>аеробног тренинга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4368800"/>
          </a:xfrm>
        </p:spPr>
        <p:txBody>
          <a:bodyPr>
            <a:normAutofit fontScale="92500" lnSpcReduction="10000"/>
          </a:bodyPr>
          <a:lstStyle/>
          <a:p>
            <a:pPr>
              <a:buFont typeface="+mj-lt"/>
              <a:buAutoNum type="arabicPeriod"/>
            </a:pPr>
            <a:r>
              <a:rPr lang="ru-RU" b="1" dirty="0" smtClean="0"/>
              <a:t>Аеробни </a:t>
            </a:r>
            <a:r>
              <a:rPr lang="ru-RU" b="1" dirty="0"/>
              <a:t>тренинг ниског интензитета </a:t>
            </a:r>
            <a:r>
              <a:rPr lang="ru-RU" dirty="0"/>
              <a:t>је претежно усмерен ка редукцији телесне масе и повећању издржљивости. Одвија се у зони интензитета рада од 50–65% VO2 max, односно 60–75% МHR. Минимално трајање оваквог тренинга треба да буде 30 минута, а оптимално 30–60 min. Добро тренирани спортисти при аеробном тренингу ниског интензитета остварују просечну срчану фреквенцију од око 160/min. </a:t>
            </a:r>
            <a:endParaRPr lang="ru-RU" dirty="0" smtClean="0"/>
          </a:p>
          <a:p>
            <a:pPr>
              <a:buFont typeface="+mj-lt"/>
              <a:buAutoNum type="arabicPeriod"/>
            </a:pPr>
            <a:r>
              <a:rPr lang="ru-RU" b="1" dirty="0" smtClean="0"/>
              <a:t>Аеробни </a:t>
            </a:r>
            <a:r>
              <a:rPr lang="ru-RU" b="1" dirty="0"/>
              <a:t>тренинг високог интензитета </a:t>
            </a:r>
            <a:r>
              <a:rPr lang="ru-RU" dirty="0"/>
              <a:t>је доминантно усмерен ка повећању максималне потрошње кисеоника, чиме се развија способност подношења физичке активности високог интензитета у дужем периоду. Одвија се у зони интензитета рада од 65–80% VO2 max, односно 75–90% </a:t>
            </a:r>
            <a:r>
              <a:rPr lang="ru-RU" dirty="0" smtClean="0"/>
              <a:t>H</a:t>
            </a:r>
            <a:r>
              <a:rPr lang="en-US" dirty="0" smtClean="0"/>
              <a:t>r</a:t>
            </a:r>
            <a:r>
              <a:rPr lang="ru-RU" dirty="0" smtClean="0"/>
              <a:t>мах.</a:t>
            </a:r>
          </a:p>
          <a:p>
            <a:pPr>
              <a:buFont typeface="+mj-lt"/>
              <a:buAutoNum type="arabicPeriod"/>
            </a:pPr>
            <a:r>
              <a:rPr lang="ru-RU" b="1" dirty="0" smtClean="0"/>
              <a:t>Тренинг опоравка </a:t>
            </a:r>
            <a:r>
              <a:rPr lang="ru-RU" dirty="0" smtClean="0"/>
              <a:t>обично се изводи дан након такмичења или напорног тренинга. Састоји се од лаганих физичких активности, као што су џогинг, вежбе истезања и друго, уз просечну вредност срчане фреквенције од око 130/min. При нижим интензитетима вежбања претежно су ангажована спороконтрахујућа (црвена) мишићна влакна, а при вишим брзоконтрахујућа (бела) мишићна влакна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6170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Позитивне адаптације на аеробни тренинг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89200"/>
            <a:ext cx="9144000" cy="4368800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мишићно-коштани систем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2</a:t>
            </a:r>
            <a:r>
              <a:rPr lang="ru-RU" dirty="0"/>
              <a:t>. кардиоваскуларни </a:t>
            </a:r>
            <a:r>
              <a:rPr lang="ru-RU" dirty="0" smtClean="0"/>
              <a:t>систем</a:t>
            </a:r>
          </a:p>
          <a:p>
            <a:r>
              <a:rPr lang="ru-RU" dirty="0" smtClean="0"/>
              <a:t>3. респираторни </a:t>
            </a:r>
            <a:r>
              <a:rPr lang="ru-RU" dirty="0"/>
              <a:t>систем</a:t>
            </a:r>
            <a:r>
              <a:rPr lang="ru-RU" dirty="0" smtClean="0"/>
              <a:t>;</a:t>
            </a:r>
          </a:p>
          <a:p>
            <a:r>
              <a:rPr lang="ru-RU" dirty="0" smtClean="0"/>
              <a:t>4. </a:t>
            </a:r>
            <a:r>
              <a:rPr lang="ru-RU" dirty="0"/>
              <a:t>регулисање прекомерне телесне </a:t>
            </a:r>
            <a:r>
              <a:rPr lang="ru-RU" dirty="0" smtClean="0"/>
              <a:t>масе; </a:t>
            </a:r>
          </a:p>
          <a:p>
            <a:r>
              <a:rPr lang="ru-RU" dirty="0" smtClean="0"/>
              <a:t>5. </a:t>
            </a:r>
            <a:r>
              <a:rPr lang="ru-RU" dirty="0"/>
              <a:t>превенцију и отклањање фактора ризика за кардиоваскуларна обољења </a:t>
            </a:r>
            <a:endParaRPr lang="ru-RU" dirty="0" smtClean="0"/>
          </a:p>
          <a:p>
            <a:r>
              <a:rPr lang="ru-RU" dirty="0" smtClean="0"/>
              <a:t>6. превенцију</a:t>
            </a:r>
            <a:r>
              <a:rPr lang="ru-RU" dirty="0"/>
              <a:t>, ублажавање и/или </a:t>
            </a:r>
            <a:r>
              <a:rPr lang="ru-RU" dirty="0" smtClean="0"/>
              <a:t>отклањање ризика </a:t>
            </a:r>
            <a:r>
              <a:rPr lang="ru-RU" dirty="0"/>
              <a:t>психоемоционалне напетости (стреса).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75189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360</TotalTime>
  <Words>2047</Words>
  <Application>Microsoft Office PowerPoint</Application>
  <PresentationFormat>On-screen Show (4:3)</PresentationFormat>
  <Paragraphs>141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28" baseType="lpstr">
      <vt:lpstr>Ion Boardroom</vt:lpstr>
      <vt:lpstr>Office Theme</vt:lpstr>
      <vt:lpstr>Slide 1</vt:lpstr>
      <vt:lpstr>КОНЦЕПТ ПРЕДАВАЊА</vt:lpstr>
      <vt:lpstr>ДЕФИНИЦИЈА ТРЕНИНГА</vt:lpstr>
      <vt:lpstr>ПРИНЦИПИ ТРЕНИНГА</vt:lpstr>
      <vt:lpstr>АЕРОБНИ ТРЕНИНГ</vt:lpstr>
      <vt:lpstr> Карактеристике аеробног тренинга</vt:lpstr>
      <vt:lpstr> Карактеристике аеробног тренинга</vt:lpstr>
      <vt:lpstr>Облици аеробног тренинга</vt:lpstr>
      <vt:lpstr>Позитивне адаптације на аеробни тренинг</vt:lpstr>
      <vt:lpstr>АНАЕРОБНИ ТРЕНИНГ</vt:lpstr>
      <vt:lpstr>АНАЕРОБНИ ТРЕНИНГ</vt:lpstr>
      <vt:lpstr>Карактеристике анаеробног тренинга</vt:lpstr>
      <vt:lpstr>Анаеробни интервални тренинг</vt:lpstr>
      <vt:lpstr>НЕУРОМУСКУЛАРНА АДАПТАЦИЈА НА ТРЕНИНГ</vt:lpstr>
      <vt:lpstr>Адаптације мишићног система  </vt:lpstr>
      <vt:lpstr>Адаптације мишићног система</vt:lpstr>
      <vt:lpstr>Адаптације мишићног система</vt:lpstr>
      <vt:lpstr>НЕРВНА АДАПТАЦИЈА НА ТРЕНИНГ  </vt:lpstr>
      <vt:lpstr>МЕТАБОЛИЧКА АДАПТАЦИЈА НА ТРЕНИНГ</vt:lpstr>
      <vt:lpstr>МЕТАБОЛИЧКА АДАПТАЦИЈЕ НА ТРЕНИНГ</vt:lpstr>
      <vt:lpstr>НЕУРОЕНДОКРИНА АДАПТАЦИЈА НА ТРЕНИНГ</vt:lpstr>
      <vt:lpstr>НЕУРОЕНДОКРИНА АДАПТАЦИЈА НА ТРЕНИНГ</vt:lpstr>
      <vt:lpstr>НЕУРОЕНДОКРИНА АДАПТАЦИЈА НА ТРЕНИНГ</vt:lpstr>
      <vt:lpstr>КАРДИОВАСКУЛАРНА АДАПТАЦИЈА НА ТРЕНИНГ</vt:lpstr>
      <vt:lpstr>КАРДИОВАСКУЛАРНА АДАПТАЦИЈА НА ТРЕНИНГ</vt:lpstr>
      <vt:lpstr>СПОРТСКО СРЦЕ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x</cp:lastModifiedBy>
  <cp:revision>56</cp:revision>
  <dcterms:created xsi:type="dcterms:W3CDTF">2018-10-02T08:59:16Z</dcterms:created>
  <dcterms:modified xsi:type="dcterms:W3CDTF">2024-02-20T13:54:08Z</dcterms:modified>
</cp:coreProperties>
</file>